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1" r:id="rId2"/>
  </p:sldMasterIdLst>
  <p:notesMasterIdLst>
    <p:notesMasterId r:id="rId19"/>
  </p:notesMasterIdLst>
  <p:handoutMasterIdLst>
    <p:handoutMasterId r:id="rId20"/>
  </p:handoutMasterIdLst>
  <p:sldIdLst>
    <p:sldId id="270" r:id="rId3"/>
    <p:sldId id="267" r:id="rId4"/>
    <p:sldId id="277" r:id="rId5"/>
    <p:sldId id="306" r:id="rId6"/>
    <p:sldId id="288" r:id="rId7"/>
    <p:sldId id="309" r:id="rId8"/>
    <p:sldId id="295" r:id="rId9"/>
    <p:sldId id="301" r:id="rId10"/>
    <p:sldId id="294" r:id="rId11"/>
    <p:sldId id="275" r:id="rId12"/>
    <p:sldId id="298" r:id="rId13"/>
    <p:sldId id="307" r:id="rId14"/>
    <p:sldId id="302" r:id="rId15"/>
    <p:sldId id="303" r:id="rId16"/>
    <p:sldId id="308" r:id="rId17"/>
    <p:sldId id="282" r:id="rId18"/>
  </p:sldIdLst>
  <p:sldSz cx="12192000" cy="6858000"/>
  <p:notesSz cx="6858000" cy="9144000"/>
  <p:embeddedFontLst>
    <p:embeddedFont>
      <p:font typeface="Lexia Ad" panose="020B0604020202020204" charset="0"/>
      <p:regular r:id="rId21"/>
      <p:bold r:id="rId22"/>
      <p:italic r:id="rId23"/>
      <p:boldItalic r:id="rId24"/>
    </p:embeddedFont>
    <p:embeddedFont>
      <p:font typeface="Ubuntu" panose="020B0504030602030204" pitchFamily="34" charset="0"/>
      <p:regular r:id="rId25"/>
      <p:bold r:id="rId26"/>
      <p:italic r:id="rId27"/>
      <p:boldItalic r:id="rId28"/>
    </p:embeddedFont>
    <p:embeddedFont>
      <p:font typeface="Ubuntu Light" panose="020B0304030602030204" pitchFamily="34" charset="0"/>
      <p:regular r:id="rId29"/>
      <p:italic r:id="rId30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E4C"/>
    <a:srgbClr val="FFFFFF"/>
    <a:srgbClr val="600843"/>
    <a:srgbClr val="842C5A"/>
    <a:srgbClr val="8C0E2E"/>
    <a:srgbClr val="B21637"/>
    <a:srgbClr val="A53D53"/>
    <a:srgbClr val="E74165"/>
    <a:srgbClr val="4764E1"/>
    <a:srgbClr val="2C4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439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2C811-62A2-41E9-A847-AEBE7BD9247B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C6C2-AB32-47EF-932E-5F9114D1FF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48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B3FA-2887-4D0D-91D9-5EADE67F0A94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A59C-88DF-42B1-9198-9DE121B11B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13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3D248B05-33B2-4D5F-AD21-EB3E7249F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06F16F-E816-4B43-B79A-8551B492C0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463" y="1417"/>
            <a:ext cx="6295421" cy="6856096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Frihandsfigur: Form 17">
            <a:extLst>
              <a:ext uri="{FF2B5EF4-FFF2-40B4-BE49-F238E27FC236}">
                <a16:creationId xmlns:a16="http://schemas.microsoft.com/office/drawing/2014/main" id="{44A9DC6F-FF2F-4380-A76A-BC952B5A124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6E51A5E6-418B-4D76-9619-5C65E2B43FB4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D6372915-BA4C-4CEE-A70C-154CE8CBF7FC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400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46728F4C-65F8-4780-AD37-8821A70AB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8" name="Bildobjekt 27" descr="En bild som visar person, person, stående, håller&#10;&#10;Automatiskt genererad beskrivning">
            <a:extLst>
              <a:ext uri="{FF2B5EF4-FFF2-40B4-BE49-F238E27FC236}">
                <a16:creationId xmlns:a16="http://schemas.microsoft.com/office/drawing/2014/main" id="{62B250DD-A139-414D-9732-A2B42047A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71" y="-2"/>
            <a:ext cx="5940965" cy="685800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89B00923-E222-4130-8BB8-B48DED1008F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BBDCE734-560D-4845-9765-2DB69225C2D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285EA5DE-1866-467D-8A4C-1BF267C33C0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283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B8247F90-0324-46B5-A26A-65D54CADA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B48903-67A0-4987-B51C-E4DB8D5C8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0"/>
          <a:stretch/>
        </p:blipFill>
        <p:spPr>
          <a:xfrm>
            <a:off x="814059" y="0"/>
            <a:ext cx="10183876" cy="685800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5846260F-963C-4DC5-911C-F84AF1B4AF8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26BC5B50-9760-45B1-8E5C-002B33EC5139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AD45BF06-9DD7-43D4-B621-3F7CD9340F8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661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13667BC-C605-45D5-BE7E-F58B7DEA1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14" y="1"/>
            <a:ext cx="12204192" cy="6858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FDD73E87-41A2-42F9-AF53-431FDB148F66}"/>
              </a:ext>
            </a:extLst>
          </p:cNvPr>
          <p:cNvGrpSpPr/>
          <p:nvPr userDrawn="1"/>
        </p:nvGrpSpPr>
        <p:grpSpPr>
          <a:xfrm>
            <a:off x="-19959" y="-2"/>
            <a:ext cx="12245627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C0183E31-00F0-4931-A6EA-070995DBE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2EE2B60C-B51F-486B-AB47-C7EA1DBDCD72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89B00923-E222-4130-8BB8-B48DED1008F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BBDCE734-560D-4845-9765-2DB69225C2D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285EA5DE-1866-467D-8A4C-1BF267C33C0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018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5E69571-92BB-44A4-854B-A51E97AC4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"/>
            <a:ext cx="12191994" cy="6857229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18E093C3-F97C-4A26-B1AE-CCEADAB402A2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8A4DA93-A458-4108-8848-B0173411B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A5ED285A-D833-491F-80A8-4C031F0F5DF4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4BA5232B-C7B0-4181-A181-48BFB6DE6DA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29A50B31-5BA9-42C0-AC59-135088CF88F5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1BB62738-C9A3-4F6B-B3D1-CF90BA7409AB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353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6">
            <a:extLst>
              <a:ext uri="{FF2B5EF4-FFF2-40B4-BE49-F238E27FC236}">
                <a16:creationId xmlns:a16="http://schemas.microsoft.com/office/drawing/2014/main" id="{A450EB84-C123-4DA4-8BCF-2463D18DB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1"/>
            <a:ext cx="12192002" cy="6858001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8481FBB8-4169-4079-8372-CEF24012CDFC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525E5B59-9E35-454C-9DFF-3F13FD71E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8563ADDB-6C9D-48EA-8305-D8C1FD312A8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5846260F-963C-4DC5-911C-F84AF1B4AF8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26BC5B50-9760-45B1-8E5C-002B33EC5139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AD45BF06-9DD7-43D4-B621-3F7CD9340F8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35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>
            <a:extLst>
              <a:ext uri="{FF2B5EF4-FFF2-40B4-BE49-F238E27FC236}">
                <a16:creationId xmlns:a16="http://schemas.microsoft.com/office/drawing/2014/main" id="{CDD38E6B-AEE1-4CD6-87C1-138DB1BB20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213E5DBB-817C-4839-97C7-B6609D4475C0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BF5B5098-1E48-4879-8D5F-B2DFC2110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DBC16A28-D950-4C19-80E5-F367597CE78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86F563D3-2FD2-4FA4-9157-6E9F592D807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0AFCCC50-D7C7-4F5B-A2E0-53106BD6E60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D75B0A0F-A720-4349-8AB2-5A2C2A8B26AD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189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F9ED5E4E-5691-4F56-B100-4F19E55DC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3" name="Bildobjekt 22" descr="En bild som visar person, stående, person, kvinna&#10;&#10;Automatiskt genererad beskrivning">
            <a:extLst>
              <a:ext uri="{FF2B5EF4-FFF2-40B4-BE49-F238E27FC236}">
                <a16:creationId xmlns:a16="http://schemas.microsoft.com/office/drawing/2014/main" id="{017753E9-958E-4466-B9CF-E81DA353F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35" y="-2006685"/>
            <a:ext cx="11244034" cy="8864685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70D8C37A-7BC9-4B53-A617-1FE017281444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1CDB2FC4-A999-4AA8-BE7D-D707F9CFCDFC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D89E6C18-66AE-4236-8627-91EEC8277BD6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541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ABF2F2BE-B2EC-40E8-A915-438E127A9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 descr="En bild som visar person, stående, mörk&#10;&#10;Automatiskt genererad beskrivning">
            <a:extLst>
              <a:ext uri="{FF2B5EF4-FFF2-40B4-BE49-F238E27FC236}">
                <a16:creationId xmlns:a16="http://schemas.microsoft.com/office/drawing/2014/main" id="{3291D772-46B7-4321-B2B0-4E61DD874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56410" y="-2815390"/>
            <a:ext cx="12919097" cy="967339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0FD537AB-B232-4277-A2AE-98AAB2A9FAF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30A9F121-DBB0-4B2B-B900-7BD9810B0D7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339FBAEB-554B-4AF0-9CD1-0D4A4C25A47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88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D3165550-3317-41FB-804F-001B78CE5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2" name="Bildobjekt 21" descr="En bild som visar person, mörk&#10;&#10;Automatiskt genererad beskrivning">
            <a:extLst>
              <a:ext uri="{FF2B5EF4-FFF2-40B4-BE49-F238E27FC236}">
                <a16:creationId xmlns:a16="http://schemas.microsoft.com/office/drawing/2014/main" id="{9278B6FF-371E-48D2-85CE-C1466AED2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757" y="4073"/>
            <a:ext cx="5492608" cy="6853927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E1994F95-3B61-4623-B521-4CD3D04DA7EA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4296B4D-7903-4502-AE6B-8CB685F2178A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47806A6A-6DD0-476A-9149-1CEF5A34FA93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33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79F90EBE-EA14-4E00-AD8D-41CBB1464854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3250EB0E-1E67-42D1-A9FB-C498154E4A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C61B8EEA-50A5-43D5-A6C8-CBF40B8F018B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70D8C37A-7BC9-4B53-A617-1FE017281444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1CDB2FC4-A999-4AA8-BE7D-D707F9CFCDFC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D89E6C18-66AE-4236-8627-91EEC8277BD6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36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0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2396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9306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A877BE0B-F646-4D2C-BEDF-1864D4FD1657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AB848AD4-8ABA-497F-923E-D7000A698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5" name="Rektangel 11">
              <a:extLst>
                <a:ext uri="{FF2B5EF4-FFF2-40B4-BE49-F238E27FC236}">
                  <a16:creationId xmlns:a16="http://schemas.microsoft.com/office/drawing/2014/main" id="{D774A641-732A-4A5D-92C3-5887B8EEA4C8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0FD537AB-B232-4277-A2AE-98AAB2A9FAF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30A9F121-DBB0-4B2B-B900-7BD9810B0D7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339FBAEB-554B-4AF0-9CD1-0D4A4C25A47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080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9723B80-8C9E-416F-8D14-4CC829A8F4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" y="340"/>
            <a:ext cx="12216713" cy="6857320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B7859E0C-6A75-4CBB-9A60-CA53BCE78D3F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2EF33D1A-24E4-42F5-A1C1-35FE1D7A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4A2776DD-F165-4D85-82B8-B6DCDF2D9410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E1994F95-3B61-4623-B521-4CD3D04DA7EA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4296B4D-7903-4502-AE6B-8CB685F2178A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47806A6A-6DD0-476A-9149-1CEF5A34FA93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2969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8AE2BB4-4A7A-4DBE-A571-DE337E168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"/>
            <a:ext cx="12192000" cy="6857232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ED8352D8-79EC-436F-9EAC-E13E43CF4D54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9FAFD164-4E3D-4F00-B51B-2EA541DAA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5" name="Rektangel 11">
              <a:extLst>
                <a:ext uri="{FF2B5EF4-FFF2-40B4-BE49-F238E27FC236}">
                  <a16:creationId xmlns:a16="http://schemas.microsoft.com/office/drawing/2014/main" id="{4541BC96-99F0-4C02-96DC-966FE8A5AA9B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9A831449-2852-4A40-97EC-9D30C78276C7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D583CC4F-9797-4922-B61A-E9DD7242FD8F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96C670B6-681D-473B-A632-430169F3D3CA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94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Grön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39B0E56B-7096-4DC3-B299-61E80A5E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271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Rosa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4130CCB2-35EA-4875-B793-95ECB07A0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6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6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Orange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D9BE4697-143B-422A-B029-5F50A7B85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124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17">
            <a:extLst>
              <a:ext uri="{FF2B5EF4-FFF2-40B4-BE49-F238E27FC236}">
                <a16:creationId xmlns:a16="http://schemas.microsoft.com/office/drawing/2014/main" id="{FBF0FBA5-CB29-4B3E-8105-DEF45E515E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4C6F516B-27C5-4E6D-AF0E-AF014BFC1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6" name="Frihandsfigur: Form 24">
            <a:extLst>
              <a:ext uri="{FF2B5EF4-FFF2-40B4-BE49-F238E27FC236}">
                <a16:creationId xmlns:a16="http://schemas.microsoft.com/office/drawing/2014/main" id="{277E98F0-438F-4A92-A00D-1A93A232638C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F3A188-0B22-4C51-ACB3-90ED91CD9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6E83866C-F080-4EE1-A4B0-EDFC40A4B5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617107D8-967D-46E5-9B16-C8E3D89E1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3D5AE1A2-8DC1-4491-B0F9-08D0BA346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3" name="Platshållare för datum 3">
            <a:extLst>
              <a:ext uri="{FF2B5EF4-FFF2-40B4-BE49-F238E27FC236}">
                <a16:creationId xmlns:a16="http://schemas.microsoft.com/office/drawing/2014/main" id="{DC6FB7AA-2A66-4DB0-B1EB-7DB2DAD66AF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24" name="Platshållare för sidfot 4">
            <a:extLst>
              <a:ext uri="{FF2B5EF4-FFF2-40B4-BE49-F238E27FC236}">
                <a16:creationId xmlns:a16="http://schemas.microsoft.com/office/drawing/2014/main" id="{ECE7CAFF-AC34-495D-822E-84AF0026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5" name="Frihandsfigur: Form 26">
            <a:extLst>
              <a:ext uri="{FF2B5EF4-FFF2-40B4-BE49-F238E27FC236}">
                <a16:creationId xmlns:a16="http://schemas.microsoft.com/office/drawing/2014/main" id="{E3DC8FF3-FD71-4747-898F-C768A0369390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6" name="Frihandsfigur: Form 25">
            <a:extLst>
              <a:ext uri="{FF2B5EF4-FFF2-40B4-BE49-F238E27FC236}">
                <a16:creationId xmlns:a16="http://schemas.microsoft.com/office/drawing/2014/main" id="{04062248-C1E4-42BB-A457-C5B982817B80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2526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7">
            <a:extLst>
              <a:ext uri="{FF2B5EF4-FFF2-40B4-BE49-F238E27FC236}">
                <a16:creationId xmlns:a16="http://schemas.microsoft.com/office/drawing/2014/main" id="{D4A78919-A367-4256-B768-62E2CF6A2E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245DCFD9-3790-447D-B7BC-904B7379D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5" name="Frihandsfigur: Form 24">
            <a:extLst>
              <a:ext uri="{FF2B5EF4-FFF2-40B4-BE49-F238E27FC236}">
                <a16:creationId xmlns:a16="http://schemas.microsoft.com/office/drawing/2014/main" id="{31757687-8348-4240-AD71-E0EAAF3E9995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2D22D3E3-8A03-4372-89A4-49088E15C0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A61DB6F7-7730-4479-9B73-0EE6B7C34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7" name="Underrubrik 2">
            <a:extLst>
              <a:ext uri="{FF2B5EF4-FFF2-40B4-BE49-F238E27FC236}">
                <a16:creationId xmlns:a16="http://schemas.microsoft.com/office/drawing/2014/main" id="{1630E2F7-3030-4965-AF65-BE2A143459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8" name="Platshållare för bildnummer 5">
            <a:extLst>
              <a:ext uri="{FF2B5EF4-FFF2-40B4-BE49-F238E27FC236}">
                <a16:creationId xmlns:a16="http://schemas.microsoft.com/office/drawing/2014/main" id="{18BA7146-7E4B-483B-8239-F543AE0A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9" name="Platshållare för datum 3">
            <a:extLst>
              <a:ext uri="{FF2B5EF4-FFF2-40B4-BE49-F238E27FC236}">
                <a16:creationId xmlns:a16="http://schemas.microsoft.com/office/drawing/2014/main" id="{36225824-45D3-4722-94A0-51DA39DF421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30" name="Platshållare för sidfot 4">
            <a:extLst>
              <a:ext uri="{FF2B5EF4-FFF2-40B4-BE49-F238E27FC236}">
                <a16:creationId xmlns:a16="http://schemas.microsoft.com/office/drawing/2014/main" id="{2CAE2168-9A88-44F5-97ED-18FFBEB4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1" name="Frihandsfigur: Form 26">
            <a:extLst>
              <a:ext uri="{FF2B5EF4-FFF2-40B4-BE49-F238E27FC236}">
                <a16:creationId xmlns:a16="http://schemas.microsoft.com/office/drawing/2014/main" id="{F68C6A57-626E-4EA5-8A70-342CA220DD77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2" name="Frihandsfigur: Form 25">
            <a:extLst>
              <a:ext uri="{FF2B5EF4-FFF2-40B4-BE49-F238E27FC236}">
                <a16:creationId xmlns:a16="http://schemas.microsoft.com/office/drawing/2014/main" id="{641AC141-5CAA-441E-B6F0-4725EA7D2572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673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7">
            <a:extLst>
              <a:ext uri="{FF2B5EF4-FFF2-40B4-BE49-F238E27FC236}">
                <a16:creationId xmlns:a16="http://schemas.microsoft.com/office/drawing/2014/main" id="{39F2AB1A-6E0C-4E34-AB7A-8FE35C1A4F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0FFFF997-C988-449A-B64B-EA9B06747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5" name="Frihandsfigur: Form 24">
            <a:extLst>
              <a:ext uri="{FF2B5EF4-FFF2-40B4-BE49-F238E27FC236}">
                <a16:creationId xmlns:a16="http://schemas.microsoft.com/office/drawing/2014/main" id="{4A42C4A1-ADD9-484A-B504-9A980D193CD6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E617AF77-9837-4DA9-9579-7D26E6A5BB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559A42B8-0A94-4E32-92F9-F9D357D73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7" name="Underrubrik 2">
            <a:extLst>
              <a:ext uri="{FF2B5EF4-FFF2-40B4-BE49-F238E27FC236}">
                <a16:creationId xmlns:a16="http://schemas.microsoft.com/office/drawing/2014/main" id="{0EA1D5C1-E8EB-49D5-BC70-7B06D7B9BD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8" name="Platshållare för bildnummer 5">
            <a:extLst>
              <a:ext uri="{FF2B5EF4-FFF2-40B4-BE49-F238E27FC236}">
                <a16:creationId xmlns:a16="http://schemas.microsoft.com/office/drawing/2014/main" id="{7FC5A142-5392-4B48-A577-253D511A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9" name="Platshållare för datum 3">
            <a:extLst>
              <a:ext uri="{FF2B5EF4-FFF2-40B4-BE49-F238E27FC236}">
                <a16:creationId xmlns:a16="http://schemas.microsoft.com/office/drawing/2014/main" id="{CEAA5816-5371-4303-AFB5-DF13F35A1E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30" name="Platshållare för sidfot 4">
            <a:extLst>
              <a:ext uri="{FF2B5EF4-FFF2-40B4-BE49-F238E27FC236}">
                <a16:creationId xmlns:a16="http://schemas.microsoft.com/office/drawing/2014/main" id="{F3D7B9C1-8C8A-49B5-8980-F43EA4EA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1" name="Frihandsfigur: Form 26">
            <a:extLst>
              <a:ext uri="{FF2B5EF4-FFF2-40B4-BE49-F238E27FC236}">
                <a16:creationId xmlns:a16="http://schemas.microsoft.com/office/drawing/2014/main" id="{77FD1527-94A0-47E9-B9CD-B9BC5C64F66C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2" name="Frihandsfigur: Form 25">
            <a:extLst>
              <a:ext uri="{FF2B5EF4-FFF2-40B4-BE49-F238E27FC236}">
                <a16:creationId xmlns:a16="http://schemas.microsoft.com/office/drawing/2014/main" id="{65A2E925-5039-479A-9C0F-BF72F5DAEAE0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9341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2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/>
              <a:t>Redigera format för bakgrundstext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33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E16DBC0B-3EB0-40DE-919D-352979425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6C110457-4688-4EF7-8948-9CC5139CA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009" y="-638495"/>
            <a:ext cx="7629218" cy="7495157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692DDF05-2263-48AF-8628-12E8EE06023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E9D18E2F-805C-458B-B010-C9C5FABCAC5E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ABFFB79F-8A8A-461F-8634-5284540ACF40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732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2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/>
              <a:t>Redigera format för bakgrundstext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81405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81405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756865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56865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09741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09741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65278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265278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8026570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75686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dirty="0"/>
              <a:t>Bild på person (blir i cirkelform)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509741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b="1" kern="1200" noProof="0" dirty="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266067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49" name="Picture Placeholder 5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802601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0" name="Picture Placeholder 5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8140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dirty="0"/>
              <a:t>Bild på person (blir i cirkelform)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026570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52" name="Picture Placeholder 5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275686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3" name="Picture Placeholder 5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509741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4" name="Picture Placeholder 5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266067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5" name="Picture Placeholder 5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02601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6" name="Picture Placeholder 5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8140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9786519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58" name="Picture Placeholder 5"/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9785965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786519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60" name="Picture Placeholder 5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785965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3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2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33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0256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23355E13-237C-4B1C-94C5-59910AFAB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727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4CDA39BA-B70E-41A7-A5E6-F8E0C9C45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746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82D3EAB1-FCC8-4B4B-8FB5-F4DE7243A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702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CE55E18B-7B3B-4AEE-B2C6-D8EC867BB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7643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BFBC9FC8-D7D6-4E1E-84E4-FD1501DAF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189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0217624D-2FEB-4941-9A8E-AE4C73376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7112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6">
            <a:extLst>
              <a:ext uri="{FF2B5EF4-FFF2-40B4-BE49-F238E27FC236}">
                <a16:creationId xmlns:a16="http://schemas.microsoft.com/office/drawing/2014/main" id="{47C1FFD7-698F-48A6-86A1-B97753340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-1"/>
            <a:ext cx="12192006" cy="68580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9CA1729-8FBD-4090-922F-A4E2259C3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823F9403-424D-4ABB-BD33-4B15DF3D83E7}"/>
              </a:ext>
            </a:extLst>
          </p:cNvPr>
          <p:cNvSpPr/>
          <p:nvPr userDrawn="1"/>
        </p:nvSpPr>
        <p:spPr>
          <a:xfrm rot="10800000">
            <a:off x="-7" y="-2"/>
            <a:ext cx="12192006" cy="6879429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BA4FDA2B-E580-456D-846B-3CC9189A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28C5EB26-34AD-44D9-83AD-29C8644F359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B37DF2AC-F4B4-4908-8C4B-6D1316344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EC565DD-A817-4048-85CF-9BC165541A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4" name="Rektangel 11">
            <a:extLst>
              <a:ext uri="{FF2B5EF4-FFF2-40B4-BE49-F238E27FC236}">
                <a16:creationId xmlns:a16="http://schemas.microsoft.com/office/drawing/2014/main" id="{45133A84-5663-4208-9B97-25D615DA2262}"/>
              </a:ext>
            </a:extLst>
          </p:cNvPr>
          <p:cNvSpPr/>
          <p:nvPr userDrawn="1"/>
        </p:nvSpPr>
        <p:spPr>
          <a:xfrm rot="10800000">
            <a:off x="-7" y="-2"/>
            <a:ext cx="12192006" cy="6879429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A812DC66-8B1E-43FF-B56D-711BCB17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9B01849F-4CAE-454A-AEE5-C283CB30FDA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608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6">
            <a:extLst>
              <a:ext uri="{FF2B5EF4-FFF2-40B4-BE49-F238E27FC236}">
                <a16:creationId xmlns:a16="http://schemas.microsoft.com/office/drawing/2014/main" id="{47C1FFD7-698F-48A6-86A1-B97753340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F2355DF-08A8-42CB-B64E-47202537ED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3A103CAB-3C23-41B2-A0C6-923829C62585}"/>
              </a:ext>
            </a:extLst>
          </p:cNvPr>
          <p:cNvSpPr/>
          <p:nvPr userDrawn="1"/>
        </p:nvSpPr>
        <p:spPr>
          <a:xfrm rot="10800000">
            <a:off x="-7" y="0"/>
            <a:ext cx="12192006" cy="6879428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C9A5448E-A939-43A0-AE4A-645E88CF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47E967E-8226-46EE-8D64-60A45F94053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22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930B2A60-1060-49B1-AC36-A94D52477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F28003-894C-4CD8-8F18-986DBAE70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242" y="617142"/>
            <a:ext cx="6926592" cy="6238196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BF0A540D-DBCC-426D-8B6E-49F100CDA24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416AAD3C-F805-4362-8EC6-6C7D4E7BBA32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EB24695B-4174-47DC-82DF-0303957215D5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133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2E9001-D82F-7D4A-8512-41446B1D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4F2970-6910-4644-AECA-17EF10DB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B1AA2FE-B476-BE4F-A73E-768322783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448DF3-909A-C64F-9C27-87EAE5E8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0E95EF-B94C-164B-B05C-79033326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7C82B9A-3E67-E44B-AE77-39F5F9F7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584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3B47EC-661C-F24C-94BA-9E5F62B66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A4E5366-FA08-324D-9CA3-1CC2E1B8E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61133B-BB24-0841-85DB-DF10D987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D11EDD9-D9A6-A34F-B7D2-DA3EC2A5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E0EA67-1B38-D145-9E8F-8A412462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813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41E4BF-9C08-1C48-9EA0-B4A3C5AC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345D37-E4EE-0544-BF63-EEBC3DD5F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67AB05-26F0-714B-AD49-7B5C12D6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46BEE6-B7BF-C946-8C49-50A0DF87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1D0C47-7B78-2E47-8C77-663FD06D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192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A4728B-7C6A-DC47-9B80-DF459EE7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E583C73-9F10-304B-91F0-43D7F188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A75CD2-C5C5-704E-A50B-432959726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A57190-C655-824F-A062-10730432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C86C4A-9F77-8548-A7A0-D52EF478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62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2E9001-D82F-7D4A-8512-41446B1D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4F2970-6910-4644-AECA-17EF10DB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B1AA2FE-B476-BE4F-A73E-768322783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448DF3-909A-C64F-9C27-87EAE5E8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0E95EF-B94C-164B-B05C-79033326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7C82B9A-3E67-E44B-AE77-39F5F9F7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674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C4D09B-A3FA-124C-886B-ACAA8826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3C0B93-8A54-F843-AD23-C0DF82A98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F3C0AD2-1A4C-CB41-ACCE-5CD6719A6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33C68FD-FA97-D54F-BEA8-9B0958434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33E0A74-D831-8443-B577-F711A6200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771AF25-C60C-DB49-9D87-E85272D3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AC92879-A411-FB41-9BB5-8C3F0938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09E1FFC-E55D-9947-9D24-31C054BD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0094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800B0A-056B-4E42-82AD-4489C6B2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ECE2FFB-ACE9-134E-A194-0918C5A6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CC7DC1C-675A-EC4A-A21F-0DA02794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EE7163-0AF2-CD4C-B491-4FE8F651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046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E2B0C75-95D9-9248-B350-979EE34C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B1527E5-0B09-FD41-84B8-ABD47A1A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5808953-8518-F54E-8D56-CBFC1ABA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759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22ED48-047D-C547-B9C3-F2D33B3C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F95232-B6B9-7A4A-BBC7-589A9481F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779E51-6B6A-774E-84CC-726BD2CE8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2D334B8-6DB0-0F43-8AA4-A4D68B2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BEDCB89-9E66-B640-ADF1-26A77495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0366F7-CAC1-AC42-9096-398025BE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6798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0A3AF-C7D8-6D41-951A-05D10127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176A828-9D90-574F-BB13-1385E9488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3B4595F-2DF5-B440-9C52-F69AB8A1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9C30E0A-AE8E-D64B-A8AA-9DB8C197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2EFBD5C-57CE-7B49-88D9-ED9A7EFD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5DF8D3-7B85-E443-9B27-1E12994B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81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814"/>
            <a:ext cx="12225673" cy="6856371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980EA07A-1DA1-4A33-BAA7-719E00121512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046ADE2C-8D57-4874-B48E-B0E0467E52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F91DFC11-C40D-490A-AF1C-1643FD7FAA1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Frihandsfigur: Form 17">
            <a:extLst>
              <a:ext uri="{FF2B5EF4-FFF2-40B4-BE49-F238E27FC236}">
                <a16:creationId xmlns:a16="http://schemas.microsoft.com/office/drawing/2014/main" id="{44A9DC6F-FF2F-4380-A76A-BC952B5A124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6E51A5E6-418B-4D76-9619-5C65E2B43FB4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D6372915-BA4C-4CEE-A70C-154CE8CBF7FC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653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16B35A-70E0-4341-911B-6F204AB5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2A33161-7EA7-0C4F-A3B1-CFAF89D98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BFC9A5-902E-4248-86B7-1F13F702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4516E0-D7CB-8D43-855B-30895C55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94EB1D1-7E81-934A-9A61-C95A4286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6498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2BC9D56-F4C4-FB4D-A284-7D0724AEF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E8D564E-DAF5-FE40-A565-F647C5666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102888-63C7-2747-B640-97E5B1D6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02C035-D6BE-2F43-8E1C-DF66A4BD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2524F5-56B0-D649-8318-497E0F69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004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6F4713A1-25D6-47FB-B12A-DFE1C4DFA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" y="1360"/>
            <a:ext cx="12191396" cy="6876709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2981830F-D95D-4814-81DC-709BDF822DCD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C9915414-A1B2-4971-94BF-B9F5AD2F78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3" name="Rektangel 11">
              <a:extLst>
                <a:ext uri="{FF2B5EF4-FFF2-40B4-BE49-F238E27FC236}">
                  <a16:creationId xmlns:a16="http://schemas.microsoft.com/office/drawing/2014/main" id="{C6DD70D0-9D56-4526-AC0E-E0DC92CC768D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692DDF05-2263-48AF-8628-12E8EE06023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E9D18E2F-805C-458B-B010-C9C5FABCAC5E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ABFFB79F-8A8A-461F-8634-5284540ACF40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02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6">
            <a:extLst>
              <a:ext uri="{FF2B5EF4-FFF2-40B4-BE49-F238E27FC236}">
                <a16:creationId xmlns:a16="http://schemas.microsoft.com/office/drawing/2014/main" id="{DEDA01C4-07A6-4F33-B2DC-8939EDAC0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C7EB166E-3FD6-4848-91A5-CDBE037BEC5A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B218913E-8A48-40A8-A5AF-E9CCEB5AC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EA1C37E1-D829-4D3D-874A-6680435C0BA3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BF0A540D-DBCC-426D-8B6E-49F100CDA24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416AAD3C-F805-4362-8EC6-6C7D4E7BBA32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EB24695B-4174-47DC-82DF-0303957215D5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93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43E5492-4013-4797-847E-743056185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3"/>
            <a:ext cx="12192001" cy="6857233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38DE79A5-DDEF-4520-9FB5-84317A16C9D0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68A0407F-DEC8-4BB3-9E3F-E14FEC0905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F9C7603B-B54D-48FB-9627-0753D7A2CA02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FBC823B3-3F6F-4A1C-98A3-363248CD7BE6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054EAB6-DAA0-4D28-AF31-371275BA2C0F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9EF21FD4-59E9-4D01-9F68-00164817A35E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45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613D4BE1-B5E0-463C-91C6-02F7074DD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2" name="Bildobjekt 21" descr="En bild som visar person, stående, blå, håller&#10;&#10;Automatiskt genererad beskrivning">
            <a:extLst>
              <a:ext uri="{FF2B5EF4-FFF2-40B4-BE49-F238E27FC236}">
                <a16:creationId xmlns:a16="http://schemas.microsoft.com/office/drawing/2014/main" id="{40807370-1375-490B-9FA8-1DF90B690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695" y="-2"/>
            <a:ext cx="7111067" cy="6858002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4BA5232B-C7B0-4181-A181-48BFB6DE6DA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29A50B31-5BA9-42C0-AC59-135088CF88F5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1BB62738-C9A3-4F6B-B3D1-CF90BA7409AB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669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innehåll 9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700"/>
            <a:ext cx="2096685" cy="331647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62299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079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50" r:id="rId2"/>
    <p:sldLayoutId id="2147483713" r:id="rId3"/>
    <p:sldLayoutId id="2147483711" r:id="rId4"/>
    <p:sldLayoutId id="2147483743" r:id="rId5"/>
    <p:sldLayoutId id="2147483744" r:id="rId6"/>
    <p:sldLayoutId id="2147483745" r:id="rId7"/>
    <p:sldLayoutId id="2147483746" r:id="rId8"/>
    <p:sldLayoutId id="2147483707" r:id="rId9"/>
    <p:sldLayoutId id="2147483712" r:id="rId10"/>
    <p:sldLayoutId id="2147483714" r:id="rId11"/>
    <p:sldLayoutId id="2147483739" r:id="rId12"/>
    <p:sldLayoutId id="2147483740" r:id="rId13"/>
    <p:sldLayoutId id="2147483741" r:id="rId14"/>
    <p:sldLayoutId id="2147483742" r:id="rId15"/>
    <p:sldLayoutId id="2147483710" r:id="rId16"/>
    <p:sldLayoutId id="2147483725" r:id="rId17"/>
    <p:sldLayoutId id="2147483709" r:id="rId18"/>
    <p:sldLayoutId id="2147483747" r:id="rId19"/>
    <p:sldLayoutId id="2147483748" r:id="rId20"/>
    <p:sldLayoutId id="2147483749" r:id="rId21"/>
    <p:sldLayoutId id="2147483750" r:id="rId22"/>
    <p:sldLayoutId id="2147483729" r:id="rId23"/>
    <p:sldLayoutId id="2147483730" r:id="rId24"/>
    <p:sldLayoutId id="2147483728" r:id="rId25"/>
    <p:sldLayoutId id="2147483732" r:id="rId26"/>
    <p:sldLayoutId id="2147483731" r:id="rId27"/>
    <p:sldLayoutId id="2147483694" r:id="rId28"/>
    <p:sldLayoutId id="2147483678" r:id="rId29"/>
    <p:sldLayoutId id="2147483695" r:id="rId30"/>
    <p:sldLayoutId id="2147483696" r:id="rId31"/>
    <p:sldLayoutId id="2147483697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660" r:id="rId38"/>
    <p:sldLayoutId id="2147483738" r:id="rId39"/>
    <p:sldLayoutId id="2147483763" r:id="rId40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sv-SE" sz="3600" b="1" kern="1200" spc="0" dirty="0">
          <a:solidFill>
            <a:schemeClr val="tx2"/>
          </a:solidFill>
          <a:latin typeface="Ubuntu" panose="020B0504030602030204" pitchFamily="34" charset="0"/>
          <a:ea typeface="+mj-ea"/>
          <a:cs typeface="Sarala" panose="000005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C634618-D90E-914B-87BF-D5A34E2C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B506939-FE35-C44B-AAB6-546088FD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F10379-E79F-2944-89DB-0787DBA31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5F88-9E6F-0C4F-83A2-678A80404D40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C57AB7F-1E90-A14B-BAB5-F66BC4951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082364-B6F5-FD4C-A7EA-2B531A2AC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23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134415-7BC0-2AF7-491C-2BC12038D2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Rehabkoordinatorn och IBH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52ED15-3562-848F-CCB8-FE3EC43312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Joachim Rudling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1597A13-7B2D-E2EC-00CB-D51BD804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</a:t>
            </a:fld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67C7B41-AACB-66FA-A1CB-A7C2E1D9CC9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78F27A9-3273-5417-9353-D8368239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254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8EB385-245D-A491-DE71-49B37AE6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Integrerad </a:t>
            </a:r>
            <a:r>
              <a:rPr lang="sv-SE" dirty="0" err="1"/>
              <a:t>BeteendeHälsa</a:t>
            </a:r>
            <a:r>
              <a:rPr lang="sv-SE" dirty="0"/>
              <a:t> - IBH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331C10-B4ED-CE10-2D5E-79F318C6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363869"/>
            <a:ext cx="4837039" cy="3742594"/>
          </a:xfrm>
        </p:spPr>
        <p:txBody>
          <a:bodyPr/>
          <a:lstStyle/>
          <a:p>
            <a:r>
              <a:rPr lang="sv-SE" dirty="0"/>
              <a:t>Störst förändring för </a:t>
            </a:r>
            <a:r>
              <a:rPr lang="sv-SE" dirty="0" err="1"/>
              <a:t>psykosoc</a:t>
            </a:r>
            <a:r>
              <a:rPr lang="sv-SE" dirty="0"/>
              <a:t>. och fysioterapeuter</a:t>
            </a:r>
          </a:p>
          <a:p>
            <a:r>
              <a:rPr lang="sv-SE" dirty="0"/>
              <a:t>Primärvårdsanpassat arbetssätt</a:t>
            </a:r>
          </a:p>
          <a:p>
            <a:r>
              <a:rPr lang="sv-SE" dirty="0"/>
              <a:t>Prioriterat med hög tillgänglighet </a:t>
            </a:r>
          </a:p>
          <a:p>
            <a:r>
              <a:rPr lang="sv-SE" dirty="0"/>
              <a:t>Kräver att hela mottagningen involveras – alla jobbar på samma sätt och litar på varandra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68CE0ED-16B7-0BC0-55A4-0921D5F84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551033"/>
            <a:ext cx="10667495" cy="37465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Utifrån symtombild </a:t>
            </a:r>
            <a:r>
              <a:rPr lang="sv-SE" dirty="0" err="1">
                <a:solidFill>
                  <a:schemeClr val="tx1"/>
                </a:solidFill>
              </a:rPr>
              <a:t>triageras</a:t>
            </a:r>
            <a:r>
              <a:rPr lang="sv-SE" dirty="0">
                <a:solidFill>
                  <a:schemeClr val="tx1"/>
                </a:solidFill>
              </a:rPr>
              <a:t> patienter direkt till den profession som kan ge </a:t>
            </a:r>
            <a:r>
              <a:rPr lang="sv-SE" i="1" dirty="0">
                <a:solidFill>
                  <a:schemeClr val="tx1"/>
                </a:solidFill>
              </a:rPr>
              <a:t>bästa effektiva omhändertagande</a:t>
            </a:r>
            <a:r>
              <a:rPr lang="sv-SE" dirty="0">
                <a:solidFill>
                  <a:schemeClr val="tx1"/>
                </a:solidFill>
              </a:rPr>
              <a:t> vs </a:t>
            </a:r>
            <a:r>
              <a:rPr lang="sv-SE" i="1" dirty="0">
                <a:solidFill>
                  <a:schemeClr val="tx1"/>
                </a:solidFill>
              </a:rPr>
              <a:t>läkarcentrerat patientflöde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CF2370D-7176-11A2-09EB-CD5CD58C8C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781" y="2363869"/>
            <a:ext cx="5170714" cy="322319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Fördelar</a:t>
            </a:r>
          </a:p>
          <a:p>
            <a:pPr marL="0" indent="0">
              <a:buNone/>
            </a:pPr>
            <a:r>
              <a:rPr lang="sv-SE" dirty="0"/>
              <a:t>+ Nödvändigt när sökbeteendet förändras, ökat inflöde = fler söker vård för normala livsomständigheter</a:t>
            </a:r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dirty="0"/>
              <a:t>+ Rätt verktyg i verktygslådan</a:t>
            </a:r>
          </a:p>
          <a:p>
            <a:pPr marL="0" indent="0">
              <a:buNone/>
            </a:pPr>
            <a:r>
              <a:rPr lang="sv-SE" b="1" dirty="0"/>
              <a:t>Brister</a:t>
            </a:r>
          </a:p>
          <a:p>
            <a:pPr marL="0" indent="0">
              <a:buNone/>
            </a:pPr>
            <a:r>
              <a:rPr lang="sv-SE" dirty="0"/>
              <a:t>- Traditionellt är Sjukskrivningsärenden undantaget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01C1E0-110B-5479-840E-A90E24B3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496F2A7-3214-7964-8EE0-A52D90F4EE7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35A95C9-AC53-55C8-E372-8FACEA6C30E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FDC5ED4B-737F-76BB-62D9-F0DA23EC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667" y="3429000"/>
            <a:ext cx="1222928" cy="6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örhandsgranskning av bild">
            <a:extLst>
              <a:ext uri="{FF2B5EF4-FFF2-40B4-BE49-F238E27FC236}">
                <a16:creationId xmlns:a16="http://schemas.microsoft.com/office/drawing/2014/main" id="{9BD675F6-8E45-C80F-0829-5F841D39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5"/>
            <a:ext cx="12192000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34E5AEFA-79DA-EA27-A2CF-F3D304850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27" y="3168214"/>
            <a:ext cx="2517854" cy="1416293"/>
          </a:xfrm>
          <a:prstGeom prst="rect">
            <a:avLst/>
          </a:prstGeom>
        </p:spPr>
      </p:pic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0A21198B-0EF4-9EFD-3383-D9B8E44A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654" y="5076381"/>
            <a:ext cx="1370476" cy="770893"/>
          </a:xfrm>
          <a:prstGeom prst="rect">
            <a:avLst/>
          </a:prstGeom>
        </p:spPr>
      </p:pic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CAD65874-0217-1ECF-5DC5-C929AB7F8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19469" cy="102345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0AA7AE1-C528-EF1A-F4DE-3668F23AFCD8}"/>
              </a:ext>
            </a:extLst>
          </p:cNvPr>
          <p:cNvSpPr txBox="1"/>
          <p:nvPr/>
        </p:nvSpPr>
        <p:spPr>
          <a:xfrm>
            <a:off x="1" y="5943600"/>
            <a:ext cx="12191999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71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41"/>
    </mc:Choice>
    <mc:Fallback xmlns="">
      <p:transition spd="slow" advTm="771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473581-BEA3-3954-5A89-34B99C34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Fallexempel med direkttriagering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9AF88D-75B8-FE64-C75C-BEB3B28A0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Patient söker med önskemål om sjukskrivning </a:t>
            </a:r>
            <a:r>
              <a:rPr lang="sv-SE" dirty="0" err="1"/>
              <a:t>pga</a:t>
            </a:r>
            <a:r>
              <a:rPr lang="sv-SE" dirty="0"/>
              <a:t> av ångest dag 8</a:t>
            </a:r>
          </a:p>
          <a:p>
            <a:r>
              <a:rPr lang="sv-SE" dirty="0"/>
              <a:t>Kommer direkt till Kurator/Psykolog – snabb tid och 30-45 minuters besök</a:t>
            </a:r>
          </a:p>
          <a:p>
            <a:r>
              <a:rPr lang="sv-SE" dirty="0"/>
              <a:t>Görs diagnostisk bedömning som innefattar funktions- och aktivitetsbedömning </a:t>
            </a:r>
          </a:p>
          <a:p>
            <a:pPr marL="0" indent="0">
              <a:buNone/>
            </a:pPr>
            <a:r>
              <a:rPr lang="sv-SE" dirty="0"/>
              <a:t>	?ej indicerat med ss eller indicerat med ss?</a:t>
            </a:r>
          </a:p>
          <a:p>
            <a:r>
              <a:rPr lang="sv-SE" dirty="0"/>
              <a:t>Om ss underlag till intyg och rekommendation till läkare </a:t>
            </a:r>
          </a:p>
          <a:p>
            <a:r>
              <a:rPr lang="sv-SE" dirty="0"/>
              <a:t>Om ej ss besked direkt </a:t>
            </a:r>
          </a:p>
          <a:p>
            <a:r>
              <a:rPr lang="sv-SE" dirty="0"/>
              <a:t>Oavsett - krav på dialog med arbetsgivare och andra förebyggande/rehabiliterande åtgärder vid behov</a:t>
            </a:r>
          </a:p>
          <a:p>
            <a:r>
              <a:rPr lang="sv-SE" dirty="0"/>
              <a:t>Vid behov stöd av </a:t>
            </a:r>
            <a:r>
              <a:rPr lang="sv-SE" dirty="0" err="1"/>
              <a:t>rehabkoordinator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0F4943F-CA97-FF1F-3181-C25CFB71F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C0B59FF-95B0-9F9E-E252-8B3D09A0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1DF2DB97-D5B1-8420-B78E-78E99EC6BC8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A6CD39D8-5C89-7C40-BE1A-F66FA80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9682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1F010BDF-1C58-C095-751C-714402F6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Fler individer har kunnat fortsätta jobba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9FDFD0D8-6764-1D7C-2484-FE5D9B208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3087" y="2668143"/>
            <a:ext cx="4837112" cy="2794165"/>
          </a:xfr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2D1AA015-25E5-6D9C-349A-3E8901F69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När vi inte sjukskriver av fel orsaker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E0EB773C-000D-56FF-6F39-5F830F249FD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C10EB95-6D16-717A-E9EA-D20BF790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0DB790A9-782A-1C9F-12AC-2EE845DFC6A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B2C698FC-FA74-36FD-EF84-4079E04A48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30C458A-D907-B8C0-584B-F1C1CCEE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9" y="2322361"/>
            <a:ext cx="5374755" cy="30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8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0FB0CA-2F83-D0F4-70F3-20F648F5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Bieffekter av att prioritera arbetet som friskfaktor?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81F553AB-98AB-5074-D412-6672E094D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256" y="2720181"/>
            <a:ext cx="4391025" cy="2695575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489789-8A4D-31AE-96DD-752ADDC28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D695828D-4C3A-70A7-FA92-D5161DE3533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568281" y="2702719"/>
            <a:ext cx="4400550" cy="2724150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3AF7A0-AF2D-4D48-7365-13F3617C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02F0D43-370C-BEAD-DE0B-3AF4EB7AE2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B12D9D-5198-5626-2F17-921E2576DA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744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3E9676-20CA-08F9-96E3-44BE4650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Är det rätt att kvinnor är </a:t>
            </a:r>
            <a:r>
              <a:rPr lang="sv-SE"/>
              <a:t>mer sjukskrivna?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4D5C44-5BCB-CEA4-8B85-58329065F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FAE001D-1596-F614-EBFB-304F993B6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A775936-95AB-1B94-BCEA-FCE3B2E0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8BDC4C5F-002E-6923-98EB-7206E73B710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79B0A01-59BC-1C53-6B04-90ECFFD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712C1D0-390E-387F-A1A8-0146412B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1746983"/>
            <a:ext cx="6798980" cy="42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3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0FB0CA-2F83-D0F4-70F3-20F648F5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Brahemodellen 2023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489789-8A4D-31AE-96DD-752ADDC28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– Slutrapport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3AF7A0-AF2D-4D48-7365-13F3617C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02F0D43-370C-BEAD-DE0B-3AF4EB7AE2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B12D9D-5198-5626-2F17-921E2576DA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1DC468C-9C95-734B-8449-2DAA16951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803F0451-8521-3C9F-AE95-AFE2A321CC1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E70288C-98D0-FF5E-47B8-A15980C1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146091"/>
            <a:ext cx="3345178" cy="33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0A3018-A5BE-D5C1-EF4B-7075DF39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Sjukskrivning – vad är grejen?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70BE52-06DF-E022-2E4F-E660D0358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303455"/>
            <a:ext cx="10667495" cy="4091709"/>
          </a:xfrm>
        </p:spPr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sv-SE" dirty="0"/>
              <a:t>"</a:t>
            </a:r>
            <a:r>
              <a:rPr lang="sv-SE" b="1" dirty="0"/>
              <a:t>Gränsdragningen mellan sociala och medicinska omständigheter är särskilt problematisk </a:t>
            </a:r>
            <a:r>
              <a:rPr lang="sv-SE" dirty="0"/>
              <a:t>för psykisk ohälsa och därmed finns även risk för </a:t>
            </a:r>
            <a:r>
              <a:rPr lang="sv-SE" b="1" dirty="0"/>
              <a:t>medikalisering</a:t>
            </a:r>
            <a:r>
              <a:rPr lang="sv-SE" dirty="0"/>
              <a:t> gällande dessa hälsotillstånd.” </a:t>
            </a:r>
            <a:r>
              <a:rPr lang="sv-SE" sz="1200" dirty="0"/>
              <a:t>(Socialstyrelsen 2020)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sv-SE" sz="1200" dirty="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v-SE" sz="1800" dirty="0"/>
              <a:t>“Ett antal studier, har visat att det till exempel finns </a:t>
            </a:r>
            <a:r>
              <a:rPr lang="sv-SE" sz="1800" b="1" dirty="0"/>
              <a:t>en högre relativ risk för sjukskrivna personer att i framtiden drabbas av olika sjukdomar, sjukskrivningar, förtidspension och </a:t>
            </a:r>
            <a:r>
              <a:rPr lang="sv-SE" sz="1800" b="1" dirty="0" err="1"/>
              <a:t>förtida</a:t>
            </a:r>
            <a:r>
              <a:rPr lang="sv-SE" sz="1800" b="1" dirty="0"/>
              <a:t> död</a:t>
            </a:r>
            <a:r>
              <a:rPr lang="sv-SE" sz="1800" dirty="0"/>
              <a:t> än jämförelsegrupper även efter justeringar för sjuklighet. </a:t>
            </a:r>
            <a:r>
              <a:rPr lang="sv-SE" sz="1200" dirty="0"/>
              <a:t>(Socialstyrelsen 2023a).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sv-SE" sz="1200" dirty="0"/>
          </a:p>
          <a:p>
            <a:pPr algn="l" fontAlgn="base">
              <a:buFont typeface="Arial" panose="020B0604020202020204" pitchFamily="34" charset="0"/>
              <a:buChar char="•"/>
            </a:pPr>
            <a:endParaRPr lang="sv-SE" sz="1200" dirty="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v-SE" sz="1800" dirty="0"/>
              <a:t>“Det är viktigt att varje bedömning om behov av sjukskrivning är rätt, att rätt åtgärd ordineras utifrån individens behov men också att sjukskrivning ibland kan förebyggas. </a:t>
            </a:r>
            <a:r>
              <a:rPr lang="sv-SE" sz="1800" b="1" dirty="0"/>
              <a:t>Om sjukskrivning felaktigt rekommenderas kan det få stora konsekvenser för individen och samhället</a:t>
            </a:r>
            <a:r>
              <a:rPr lang="sv-SE" sz="1800" dirty="0"/>
              <a:t>.” </a:t>
            </a:r>
            <a:r>
              <a:rPr lang="sv-SE" sz="1200" dirty="0"/>
              <a:t>(Socialstyrelsen 2023a) 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DCFE918-C4E8-D2AC-115D-AF640156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4007A0AF-04AE-7DF5-2B24-D944ABE69F2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52D48B4-4B29-B948-F183-1AA6B93E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675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8FEE89-B2F0-E1F9-1A3E-2FA1D841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sz="31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NeueHaas"/>
              </a:rPr>
            </a:br>
            <a:r>
              <a:rPr lang="sv-SE" sz="31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NeueHaas"/>
              </a:rPr>
              <a:t>                                          Psykisk ohälsa F-diagnoser</a:t>
            </a:r>
            <a:br>
              <a:rPr lang="sv-SE" b="1" i="0" dirty="0">
                <a:solidFill>
                  <a:srgbClr val="1B1E23"/>
                </a:solidFill>
                <a:effectLst/>
                <a:highlight>
                  <a:srgbClr val="FFFFFF"/>
                </a:highlight>
                <a:latin typeface="NeueHaas"/>
              </a:rPr>
            </a:b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B7E8D70-F895-E398-0D96-6EB8079CD8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sv-SE" b="0" i="0" dirty="0">
                <a:solidFill>
                  <a:srgbClr val="1B1E23"/>
                </a:solidFill>
                <a:effectLst/>
                <a:highlight>
                  <a:srgbClr val="FFFFFF"/>
                </a:highlight>
                <a:latin typeface="NeueHaas"/>
              </a:rPr>
              <a:t>Antalet pågående sjukfall inom psykiatriska diagnoser ökade under åren 2010 till 2023 från 30 000 till 90 000.</a:t>
            </a:r>
          </a:p>
          <a:p>
            <a:pPr marL="0" indent="0" algn="l">
              <a:buNone/>
            </a:pPr>
            <a:r>
              <a:rPr lang="sv-SE" b="0" i="0" dirty="0">
                <a:solidFill>
                  <a:srgbClr val="1B1E23"/>
                </a:solidFill>
                <a:effectLst/>
                <a:highlight>
                  <a:srgbClr val="FFFFFF"/>
                </a:highlight>
                <a:latin typeface="NeueHaas"/>
              </a:rPr>
              <a:t>Stressrelaterad psykisk ohälsa har ökat mest.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036A59-26FE-BFCB-38A2-E9BFEEDD47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1" y="1984026"/>
            <a:ext cx="5400057" cy="324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368A69B-3454-9F88-CB3B-92E55EDB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73" y="3238150"/>
            <a:ext cx="6084814" cy="3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86"/>
    </mc:Choice>
    <mc:Fallback xmlns="">
      <p:transition spd="slow" advTm="1761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694BDF-79C3-B251-39D3-62CDACF7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vanlig och dålig sjukskrivning med konsekvenser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DF2BFA-6F02-2195-68B8-41FD2B32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Patient söker för ångest/stress och önskar sjukskrivning det är dag 8 och ”kan inte vänta”</a:t>
            </a:r>
          </a:p>
          <a:p>
            <a:r>
              <a:rPr lang="sv-SE" dirty="0"/>
              <a:t>Bokas till läkare på </a:t>
            </a:r>
            <a:r>
              <a:rPr lang="sv-SE" dirty="0" err="1"/>
              <a:t>akuttid</a:t>
            </a:r>
            <a:r>
              <a:rPr lang="sv-SE" dirty="0"/>
              <a:t> </a:t>
            </a:r>
          </a:p>
          <a:p>
            <a:r>
              <a:rPr lang="sv-SE" dirty="0"/>
              <a:t>Läkaren hinner inte sätta sig in i ärendet och vill ”hjälpa”</a:t>
            </a:r>
          </a:p>
          <a:p>
            <a:r>
              <a:rPr lang="sv-SE" dirty="0"/>
              <a:t>Sjukskriver för säkerhetsskull och förskriver lugnande för att ”ge patienten något”</a:t>
            </a:r>
          </a:p>
          <a:p>
            <a:r>
              <a:rPr lang="sv-SE" dirty="0"/>
              <a:t>Kommer till kurator/psykolog/reko först 2 veckor senare </a:t>
            </a:r>
          </a:p>
          <a:p>
            <a:r>
              <a:rPr lang="sv-SE" dirty="0"/>
              <a:t>Har tappat alla rutiner, vant sig vid lugnande och har skyhög ångest för att gå tillbaka till jobbet = medikaliserad </a:t>
            </a:r>
          </a:p>
          <a:p>
            <a:r>
              <a:rPr lang="sv-SE" dirty="0"/>
              <a:t>Visar sig att allt handlade om en upplevd konflikt på jobbet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2E8C1D-01F2-0820-05C1-370FA9E9F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477C04D-4077-9D55-6813-FCDF7466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B26B80EA-2407-4697-0E3F-01A2220F83F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522EBCA8-C6F9-C1B3-12C3-E1F13F22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936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EB96D4-8F3F-C670-BC0E-F535CA26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b="1" i="0" u="none" strike="noStrike" dirty="0">
                <a:effectLst/>
                <a:latin typeface="Arial" panose="020B0604020202020204" pitchFamily="34" charset="0"/>
              </a:rPr>
              <a:t>Att erbjuda något annat</a:t>
            </a:r>
            <a:br>
              <a:rPr lang="sv-SE" b="1" dirty="0">
                <a:effectLst/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077901-F97C-AB99-5F47-192CFF374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sv-SE" b="0" dirty="0">
              <a:effectLst/>
            </a:endParaRPr>
          </a:p>
          <a:p>
            <a:pPr marL="45720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b="0" dirty="0">
                <a:effectLst/>
              </a:rPr>
            </a:br>
            <a:r>
              <a:rPr lang="sv-SE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“Det handlar också om att ge patienten en utväg när de ringer, många som ringer ser ingen utväg, de är inne i en återvändsgränd, det fungerar inte på jobbet och de mår skit och ser inget ljus alls i tunneln och att då ge ett hopp där att till exempel </a:t>
            </a:r>
            <a:r>
              <a:rPr lang="sv-SE" sz="24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rehabkoordinatorn</a:t>
            </a:r>
            <a:r>
              <a:rPr lang="sv-SE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kan ringa arbetsgivaren. Kan det då öppnas en väg och man kan få in ett hopp där, det är det vi måste ge också.</a:t>
            </a:r>
            <a:endParaRPr lang="sv-SE" sz="2400" b="0" dirty="0">
              <a:effectLst/>
            </a:endParaRPr>
          </a:p>
          <a:p>
            <a:pPr marL="274320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 b="0" dirty="0">
                <a:effectLst/>
              </a:rPr>
            </a:br>
            <a:r>
              <a:rPr lang="sv-SE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(Sjuksköterska på Brahehälsan i Eslöv)</a:t>
            </a:r>
            <a:endParaRPr lang="sv-SE" b="0" dirty="0">
              <a:effectLst/>
            </a:endParaRP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D19E405-224F-CA2F-C1E4-5B24BDC0B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133027B-3A04-9E03-2D70-49D5F1C7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7BEB3682-848D-0B73-B28C-B8D7CE272BA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39A69B2B-85C2-E4E3-14B6-DC98974E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157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F72E0C-4BE6-5C69-5FCB-5B30EAB6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Rehabkoordinator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5DE8AA-7717-B24B-4342-95BD1ABB0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800" dirty="0"/>
              <a:t>Lag (2019:1297) om koordineringsinsatser</a:t>
            </a:r>
          </a:p>
          <a:p>
            <a:pPr marL="0" indent="0" algn="l">
              <a:buNone/>
            </a:pPr>
            <a:r>
              <a:rPr lang="sv-SE" sz="2000" b="0" i="0" dirty="0">
                <a:solidFill>
                  <a:srgbClr val="212529"/>
                </a:solidFill>
                <a:effectLst/>
                <a:latin typeface="OpenSansRegular"/>
              </a:rPr>
              <a:t>Rehabkoordinatorn är en person som kan stötta dig under sjukskrivningen och hjälpa dig att samordna insatserna du får från olika aktörer som: Arbetsförmedlingen, Försäkringskassan, arbetsgivaren och dina behandlare i vården. </a:t>
            </a:r>
          </a:p>
          <a:p>
            <a:pPr algn="l"/>
            <a:r>
              <a:rPr lang="sv-SE" sz="2000" b="0" i="0" dirty="0">
                <a:solidFill>
                  <a:srgbClr val="212529"/>
                </a:solidFill>
                <a:effectLst/>
                <a:latin typeface="OpenSansRegular"/>
              </a:rPr>
              <a:t>Målet är att du ska kunna bli mer aktiv och på sikt börja arbeta eller återgå till arbetslivet.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5C34BF-8EA4-CB51-22AA-1D958CBDE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73FB350-AC8A-1CC0-0EAD-4E36378D29E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sv-SE" dirty="0"/>
              <a:t>Har en grundprofession </a:t>
            </a:r>
          </a:p>
          <a:p>
            <a:r>
              <a:rPr lang="sv-SE" dirty="0"/>
              <a:t>I uppdraget som Reko endast koordinerande insatser ej bedömning/behandling.</a:t>
            </a:r>
          </a:p>
          <a:p>
            <a:pPr marL="0" indent="0">
              <a:buNone/>
            </a:pPr>
            <a:r>
              <a:rPr lang="sv-SE" dirty="0"/>
              <a:t>Kontaktuppgifter till </a:t>
            </a:r>
            <a:r>
              <a:rPr lang="sv-SE" dirty="0" err="1"/>
              <a:t>Rekos</a:t>
            </a:r>
            <a:r>
              <a:rPr lang="sv-SE" dirty="0"/>
              <a:t> i Skåne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CAB975-DD7F-09E3-4139-45DCC079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10F0D55-DAFC-BCEC-FBD3-F3A4CB7A728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B0588FA-B69A-C924-CDF4-CDFDF80489E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3F48BB-5E87-21C6-ECB8-A7E8EFC7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09" y="3983459"/>
            <a:ext cx="1695392" cy="169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4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D14C8012-6425-9DF2-63C4-F44DB98D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kan Reko göra och vad funkar?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344F3F4-686A-17C0-FCF4-4FCF8A03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/>
              <a:t>Stöd av och dialog med arbetsgivaren</a:t>
            </a:r>
          </a:p>
          <a:p>
            <a:pPr marL="0" indent="0">
              <a:buNone/>
            </a:pPr>
            <a:endParaRPr lang="sv-SE" sz="2000" b="1" dirty="0"/>
          </a:p>
          <a:p>
            <a:r>
              <a:rPr lang="sv-SE" sz="2000" dirty="0"/>
              <a:t>Ju tidigare desto bättre</a:t>
            </a:r>
          </a:p>
          <a:p>
            <a:r>
              <a:rPr lang="sv-SE" dirty="0">
                <a:solidFill>
                  <a:srgbClr val="92D050"/>
                </a:solidFill>
              </a:rPr>
              <a:t>Anpassning</a:t>
            </a:r>
            <a:r>
              <a:rPr lang="sv-SE" dirty="0"/>
              <a:t> istället för </a:t>
            </a:r>
            <a:r>
              <a:rPr lang="sv-SE" dirty="0">
                <a:solidFill>
                  <a:srgbClr val="FFC000"/>
                </a:solidFill>
              </a:rPr>
              <a:t>sjukskrivning</a:t>
            </a:r>
          </a:p>
          <a:p>
            <a:r>
              <a:rPr lang="sv-SE" sz="2000" dirty="0">
                <a:solidFill>
                  <a:srgbClr val="92D050"/>
                </a:solidFill>
              </a:rPr>
              <a:t>Tydlighet</a:t>
            </a:r>
            <a:r>
              <a:rPr lang="sv-SE" sz="2000" dirty="0"/>
              <a:t> istället för </a:t>
            </a:r>
            <a:r>
              <a:rPr lang="sv-SE" sz="2000" dirty="0">
                <a:solidFill>
                  <a:srgbClr val="FF0000"/>
                </a:solidFill>
              </a:rPr>
              <a:t>ovisshet</a:t>
            </a:r>
            <a:r>
              <a:rPr lang="sv-SE" sz="2000" dirty="0"/>
              <a:t> </a:t>
            </a:r>
          </a:p>
          <a:p>
            <a:r>
              <a:rPr lang="sv-SE" dirty="0">
                <a:solidFill>
                  <a:srgbClr val="92D050"/>
                </a:solidFill>
              </a:rPr>
              <a:t>Deltid</a:t>
            </a:r>
            <a:r>
              <a:rPr lang="sv-SE" dirty="0"/>
              <a:t> istället för </a:t>
            </a:r>
            <a:r>
              <a:rPr lang="sv-SE" dirty="0">
                <a:solidFill>
                  <a:srgbClr val="FFC000"/>
                </a:solidFill>
              </a:rPr>
              <a:t>heltid</a:t>
            </a:r>
          </a:p>
          <a:p>
            <a:r>
              <a:rPr lang="sv-SE" dirty="0">
                <a:solidFill>
                  <a:srgbClr val="FFC000"/>
                </a:solidFill>
              </a:rPr>
              <a:t>Krav och stöd = motivation</a:t>
            </a:r>
          </a:p>
          <a:p>
            <a:pPr marL="0" indent="0">
              <a:buNone/>
            </a:pPr>
            <a:endParaRPr lang="sv-SE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4D6EBDF-5E5C-A48A-178E-F2C5EA76C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BA85EF2-9894-ABE9-8DC1-60831B06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2E5BB876-72C0-74CA-BA7E-F27018DA4D5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72B46AB0-EC3B-908D-B990-7D62424174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2" name="Platshållare för innehåll 16">
            <a:extLst>
              <a:ext uri="{FF2B5EF4-FFF2-40B4-BE49-F238E27FC236}">
                <a16:creationId xmlns:a16="http://schemas.microsoft.com/office/drawing/2014/main" id="{4514DF7D-A357-655A-4E4A-849C6AE2E94C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29" y="1728352"/>
            <a:ext cx="5794270" cy="43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8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1C203D-B2D6-C2C7-DDD1-CBF0F9C8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84CF4AE7-A787-271D-1625-05B23DA0F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637" y="105027"/>
            <a:ext cx="6562725" cy="3590925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09323B-3A72-9EE3-BC70-74DC3D618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B7264E3-78F7-1589-B683-54C4C8D8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8BFC8773-536F-1DEB-EADB-C3BAF17E1E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20B38E0A-E03A-90F3-7901-AA3A1EB1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3D0238E-FF86-2949-5274-F90A4266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7" y="3604796"/>
            <a:ext cx="6391275" cy="10287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23345C4-B76F-E25B-34D8-2A554479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222" y="4579459"/>
            <a:ext cx="6115050" cy="75247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9B2D06D-0666-C215-5BFB-19A50A995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222" y="5329846"/>
            <a:ext cx="63817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8A2834-F62E-1EB7-532E-EC0085AB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Nästan allt är möjligt när alla hjälps åt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B47A0AE-3BB8-69EF-2708-429AD1237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Organisation och Flöde – direkt till rätt profession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014A13E-FDBC-2066-589F-C7EBAC8ACC3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sv-SE" dirty="0"/>
              <a:t>Multiprofessionell direkttriagering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DC782BF-8C2F-6537-8099-3E4F4B2A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094D568-07F2-D355-AE1D-16EA2E43B8F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2024-04-23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FAA973D-5E76-9630-6D0E-B33FCA60ED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95384705-DD71-8847-D599-451FDED75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Läkarcentrerat patientflöde</a:t>
            </a:r>
          </a:p>
          <a:p>
            <a:endParaRPr lang="sv-SE" dirty="0"/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E44CBA23-90A8-EE5C-A0E8-7C349566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08" y="2559407"/>
            <a:ext cx="5181600" cy="2914650"/>
          </a:xfrm>
          <a:prstGeom prst="rect">
            <a:avLst/>
          </a:prstGeom>
        </p:spPr>
      </p:pic>
      <p:pic>
        <p:nvPicPr>
          <p:cNvPr id="15" name="Platshållare för innehåll 3">
            <a:extLst>
              <a:ext uri="{FF2B5EF4-FFF2-40B4-BE49-F238E27FC236}">
                <a16:creationId xmlns:a16="http://schemas.microsoft.com/office/drawing/2014/main" id="{413F0E39-E2CC-E450-E5D4-B4FEB4A7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13" y="2759978"/>
            <a:ext cx="5481514" cy="30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7512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3">
      <a:dk1>
        <a:srgbClr val="000000"/>
      </a:dk1>
      <a:lt1>
        <a:srgbClr val="FFFFFF"/>
      </a:lt1>
      <a:dk2>
        <a:srgbClr val="00ADD0"/>
      </a:dk2>
      <a:lt2>
        <a:srgbClr val="F54359"/>
      </a:lt2>
      <a:accent1>
        <a:srgbClr val="0075B0"/>
      </a:accent1>
      <a:accent2>
        <a:srgbClr val="00ADD0"/>
      </a:accent2>
      <a:accent3>
        <a:srgbClr val="00365E"/>
      </a:accent3>
      <a:accent4>
        <a:srgbClr val="E98300"/>
      </a:accent4>
      <a:accent5>
        <a:srgbClr val="B6BF00"/>
      </a:accent5>
      <a:accent6>
        <a:srgbClr val="F54359"/>
      </a:accent6>
      <a:hlink>
        <a:srgbClr val="00ADD0"/>
      </a:hlink>
      <a:folHlink>
        <a:srgbClr val="00ADD0"/>
      </a:folHlink>
    </a:clrScheme>
    <a:fontScheme name="Ubuntu PTJ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TJ-PPT2017_170410" id="{A6374F57-5AD9-44B9-BA59-2FDBE58706AD}" vid="{FA7A51E1-50F2-442E-9166-556EABD6ACD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bb5408b-4a03-41ab-b8d7-a8cf6205f2cf}" enabled="0" method="" siteId="{3bb5408b-4a03-41ab-b8d7-a8cf6205f2c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PTJ-Standardmall</Template>
  <TotalTime>5560</TotalTime>
  <Words>714</Words>
  <Application>Microsoft Office PowerPoint</Application>
  <PresentationFormat>Bredbild</PresentationFormat>
  <Paragraphs>99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7" baseType="lpstr">
      <vt:lpstr>Calibri</vt:lpstr>
      <vt:lpstr>Lexia Ad</vt:lpstr>
      <vt:lpstr>Arial</vt:lpstr>
      <vt:lpstr>Calibri Light</vt:lpstr>
      <vt:lpstr>Ubuntu Light</vt:lpstr>
      <vt:lpstr>NeueHaas</vt:lpstr>
      <vt:lpstr>OpenSansRegular</vt:lpstr>
      <vt:lpstr>Ubuntu</vt:lpstr>
      <vt:lpstr>Times New Roman</vt:lpstr>
      <vt:lpstr>Blank</vt:lpstr>
      <vt:lpstr>Office-tema</vt:lpstr>
      <vt:lpstr>Rehabkoordinatorn och IBH</vt:lpstr>
      <vt:lpstr>Sjukskrivning – vad är grejen?</vt:lpstr>
      <vt:lpstr>                                           Psykisk ohälsa F-diagnoser </vt:lpstr>
      <vt:lpstr>En vanlig och dålig sjukskrivning med konsekvenser </vt:lpstr>
      <vt:lpstr>Att erbjuda något annat </vt:lpstr>
      <vt:lpstr>Rehabkoordinator</vt:lpstr>
      <vt:lpstr>Vad kan Reko göra och vad funkar?</vt:lpstr>
      <vt:lpstr>PowerPoint-presentation</vt:lpstr>
      <vt:lpstr>Nästan allt är möjligt när alla hjälps åt</vt:lpstr>
      <vt:lpstr>Integrerad BeteendeHälsa - IBH</vt:lpstr>
      <vt:lpstr>PowerPoint-presentation</vt:lpstr>
      <vt:lpstr>Fallexempel med direkttriagering</vt:lpstr>
      <vt:lpstr>Fler individer har kunnat fortsätta jobba</vt:lpstr>
      <vt:lpstr>Bieffekter av att prioritera arbetet som friskfaktor?</vt:lpstr>
      <vt:lpstr>Är det rätt att kvinnor är mer sjukskrivna?</vt:lpstr>
      <vt:lpstr>Brahemodellen 2023 </vt:lpstr>
    </vt:vector>
  </TitlesOfParts>
  <Company>Praktikertjänst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Jesper Jarl</dc:creator>
  <dc:description>PTJ9000, v2.2, 2016-10-26</dc:description>
  <cp:lastModifiedBy>Joachim Rudling</cp:lastModifiedBy>
  <cp:revision>85</cp:revision>
  <dcterms:created xsi:type="dcterms:W3CDTF">2019-05-09T11:03:38Z</dcterms:created>
  <dcterms:modified xsi:type="dcterms:W3CDTF">2024-04-23T09:06:21Z</dcterms:modified>
</cp:coreProperties>
</file>